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9"/>
  </p:notesMasterIdLst>
  <p:handoutMasterIdLst>
    <p:handoutMasterId r:id="rId10"/>
  </p:handoutMasterIdLst>
  <p:sldIdLst>
    <p:sldId id="256" r:id="rId3"/>
    <p:sldId id="258" r:id="rId4"/>
    <p:sldId id="259" r:id="rId5"/>
    <p:sldId id="260" r:id="rId6"/>
    <p:sldId id="261" r:id="rId7"/>
    <p:sldId id="262" r:id="rId8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30234"/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59"/>
        <p:guide pos="3841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hyperlink" Target="https://www.bing.com/videos/riverview/relatedvideo?&amp;q=qual+%c3%a9+melhor++android+ou+ios&amp;qpvt=qual+%c3%a9+melhor++android+ou+ios&amp;mid=9F667497C7CE1BD63E379F667497C7CE1BD63E37&amp;&amp;FORM=VRDGA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p>
            <a:r>
              <a:rPr lang="pt-BR" altLang="en-US">
                <a:ln>
                  <a:solidFill>
                    <a:schemeClr val="bg1"/>
                  </a:solidFill>
                </a:ln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ANDROID vs APPLE </a:t>
            </a:r>
            <a:endParaRPr lang="pt-BR" altLang="en-US">
              <a:ln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2052320"/>
            <a:ext cx="9144000" cy="538480"/>
          </a:xfrm>
        </p:spPr>
        <p:txBody>
          <a:bodyPr/>
          <a:p>
            <a:r>
              <a:rPr lang="pt-BR" altLang="en-US"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entury" panose="02040604050505020304" charset="0"/>
                <a:cs typeface="Century" panose="02040604050505020304" charset="0"/>
              </a:rPr>
              <a:t>Letíca Costa e silva </a:t>
            </a:r>
            <a:endParaRPr lang="pt-BR" altLang="en-US"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Century" panose="02040604050505020304" charset="0"/>
              <a:cs typeface="Century" panose="020406040505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 sz="44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Arial Rounded MT Bold" panose="020F0704030504030204" charset="0"/>
                <a:cs typeface="Arial Rounded MT Bold" panose="020F0704030504030204" charset="0"/>
              </a:rPr>
              <a:t>Android </a:t>
            </a:r>
            <a:endParaRPr lang="pt-BR" altLang="en-US" sz="44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2"/>
          </p:nvPr>
        </p:nvSpPr>
        <p:spPr/>
        <p:txBody>
          <a:bodyPr/>
          <a:p>
            <a:r>
              <a:rPr lang="pt-BR" altLang="en-US">
                <a:latin typeface="Arial Rounded MT Bold" panose="020F0704030504030204" charset="0"/>
                <a:cs typeface="Arial Rounded MT Bold" panose="020F0704030504030204" charset="0"/>
              </a:rPr>
              <a:t>Os pontos positivo da Android é que há uma grande variedade de fabricantes que produzem dispositivos Android,o que resulta em uma ampla gama de opções de preço e especificações. </a:t>
            </a:r>
            <a:endParaRPr lang="pt-BR" altLang="en-US">
              <a:latin typeface="Arial Rounded MT Bold" panose="020F0704030504030204" charset="0"/>
              <a:cs typeface="Arial Rounded MT Bold" panose="020F0704030504030204" charset="0"/>
            </a:endParaRPr>
          </a:p>
          <a:p>
            <a:endParaRPr lang="pt-BR" altLang="en-US">
              <a:latin typeface="Arial Rounded MT Bold" panose="020F0704030504030204" charset="0"/>
              <a:cs typeface="Arial Rounded MT Bold" panose="020F0704030504030204" charset="0"/>
            </a:endParaRPr>
          </a:p>
          <a:p>
            <a:r>
              <a:rPr lang="pt-BR" altLang="en-US">
                <a:latin typeface="Arial Rounded MT Bold" panose="020F0704030504030204" charset="0"/>
                <a:cs typeface="Arial Rounded MT Bold" panose="020F0704030504030204" charset="0"/>
              </a:rPr>
              <a:t>desvantagens da android é que as atualizações também são mais lentas quando comparadas ao iPhone.</a:t>
            </a:r>
            <a:endParaRPr lang="pt-BR" alt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pic>
        <p:nvPicPr>
          <p:cNvPr id="7" name="Espaço Reservado para Imagem 6"/>
          <p:cNvPicPr>
            <a:picLocks noChangeAspect="1"/>
          </p:cNvPicPr>
          <p:nvPr>
            <p:ph type="pic" idx="1"/>
          </p:nvPr>
        </p:nvPicPr>
        <p:blipFill>
          <a:blip r:embed="rId1"/>
          <a:stretch>
            <a:fillRect/>
          </a:stretch>
        </p:blipFill>
        <p:spPr>
          <a:xfrm>
            <a:off x="5749925" y="1892300"/>
            <a:ext cx="2484755" cy="414210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rcRect l="27873" t="222" r="24786" b="-222"/>
          <a:stretch>
            <a:fillRect/>
          </a:stretch>
        </p:blipFill>
        <p:spPr>
          <a:xfrm>
            <a:off x="8825230" y="2057400"/>
            <a:ext cx="3020060" cy="42462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 sz="4400">
                <a:gradFill>
                  <a:gsLst>
                    <a:gs pos="0">
                      <a:srgbClr val="9EE256"/>
                    </a:gs>
                    <a:gs pos="100000">
                      <a:srgbClr val="52762D"/>
                    </a:gs>
                  </a:gsLst>
                  <a:lin scaled="0"/>
                </a:gradFill>
                <a:latin typeface="Arial Rounded MT Bold" panose="020F0704030504030204" charset="0"/>
                <a:cs typeface="Arial Rounded MT Bold" panose="020F0704030504030204" charset="0"/>
              </a:rPr>
              <a:t>IOS </a:t>
            </a:r>
            <a:endParaRPr lang="pt-BR" altLang="en-US" sz="4400">
              <a:gradFill>
                <a:gsLst>
                  <a:gs pos="0">
                    <a:srgbClr val="9EE256"/>
                  </a:gs>
                  <a:gs pos="100000">
                    <a:srgbClr val="52762D"/>
                  </a:gs>
                </a:gsLst>
                <a:lin scaled="0"/>
              </a:gradFill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pic>
        <p:nvPicPr>
          <p:cNvPr id="8" name="Espaço Reservado para Imagem 7"/>
          <p:cNvPicPr>
            <a:picLocks noChangeAspect="1"/>
          </p:cNvPicPr>
          <p:nvPr>
            <p:ph type="pic" idx="1"/>
          </p:nvPr>
        </p:nvPicPr>
        <p:blipFill>
          <a:blip r:embed="rId1"/>
          <a:srcRect l="8307" r="6167"/>
          <a:stretch>
            <a:fillRect/>
          </a:stretch>
        </p:blipFill>
        <p:spPr>
          <a:xfrm>
            <a:off x="7506335" y="904240"/>
            <a:ext cx="3613150" cy="2356485"/>
          </a:xfrm>
          <a:prstGeom prst="rect">
            <a:avLst/>
          </a:prstGeom>
        </p:spPr>
      </p:pic>
      <p:sp>
        <p:nvSpPr>
          <p:cNvPr id="7" name="Espaço Reservado para Texto 6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0000" lnSpcReduction="20000"/>
          </a:bodyPr>
          <a:p>
            <a:r>
              <a:rPr lang="pt-BR" altLang="en-US">
                <a:latin typeface="Arial Rounded MT Bold" panose="020F0704030504030204" charset="0"/>
                <a:cs typeface="Arial Rounded MT Bold" panose="020F0704030504030204" charset="0"/>
              </a:rPr>
              <a:t>O IOS é conhecido por seu ecossistema integrado,onde todos os dispositivos Apple(Iphone,Ipad,Mac,Aplle Wath) funciona de forma harmoniosa juntos.</a:t>
            </a:r>
            <a:endParaRPr lang="pt-BR" altLang="en-US">
              <a:latin typeface="Arial Rounded MT Bold" panose="020F0704030504030204" charset="0"/>
              <a:cs typeface="Arial Rounded MT Bold" panose="020F0704030504030204" charset="0"/>
            </a:endParaRPr>
          </a:p>
          <a:p>
            <a:r>
              <a:rPr lang="pt-BR" altLang="en-US">
                <a:latin typeface="Arial Rounded MT Bold" panose="020F0704030504030204" charset="0"/>
                <a:cs typeface="Arial Rounded MT Bold" panose="020F0704030504030204" charset="0"/>
              </a:rPr>
              <a:t>Desvantagens:Preço Alto: Dispositivos Apple costumam ser mais caros.</a:t>
            </a:r>
            <a:endParaRPr lang="pt-BR" altLang="en-US">
              <a:latin typeface="Arial Rounded MT Bold" panose="020F0704030504030204" charset="0"/>
              <a:cs typeface="Arial Rounded MT Bold" panose="020F0704030504030204" charset="0"/>
            </a:endParaRPr>
          </a:p>
          <a:p>
            <a:r>
              <a:rPr lang="pt-BR" altLang="en-US">
                <a:latin typeface="Arial Rounded MT Bold" panose="020F0704030504030204" charset="0"/>
                <a:cs typeface="Arial Rounded MT Bold" panose="020F0704030504030204" charset="0"/>
              </a:rPr>
              <a:t>Menos Personalização: O iOS é mais restrito em termos de personalização em comparação com o Android.</a:t>
            </a:r>
            <a:endParaRPr lang="pt-BR" altLang="en-US">
              <a:latin typeface="Arial Rounded MT Bold" panose="020F0704030504030204" charset="0"/>
              <a:cs typeface="Arial Rounded MT Bold" panose="020F0704030504030204" charset="0"/>
            </a:endParaRPr>
          </a:p>
          <a:p>
            <a:r>
              <a:rPr lang="pt-BR" altLang="en-US">
                <a:latin typeface="Arial Rounded MT Bold" panose="020F0704030504030204" charset="0"/>
                <a:cs typeface="Arial Rounded MT Bold" panose="020F0704030504030204" charset="0"/>
              </a:rPr>
              <a:t>Ecossistema Fechado: A Apple controla rigorosamente o ecossistema iOS, o que pode ser limitante para alguns usuários.</a:t>
            </a:r>
            <a:endParaRPr lang="pt-BR" altLang="en-US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0590" y="3727450"/>
            <a:ext cx="4213860" cy="2528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>
                <a:latin typeface="Berlin Sans FB Demi" panose="020E0802020502020306" charset="0"/>
                <a:cs typeface="Berlin Sans FB Demi" panose="020E0802020502020306" charset="0"/>
              </a:rPr>
              <a:t>hardware</a:t>
            </a:r>
            <a:endParaRPr lang="pt-BR" altLang="en-US"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idx="1"/>
          </p:nvPr>
        </p:nvSpPr>
        <p:spPr/>
        <p:txBody>
          <a:bodyPr/>
          <a:p>
            <a:r>
              <a:rPr lang="pt-BR" altLang="en-US">
                <a:latin typeface="Bodoni MT Condensed" panose="02070606080606020203" charset="0"/>
                <a:cs typeface="Bodoni MT Condensed" panose="02070606080606020203" charset="0"/>
              </a:rPr>
              <a:t>Bateria android </a:t>
            </a:r>
            <a:endParaRPr lang="pt-BR" altLang="en-US">
              <a:latin typeface="Bodoni MT Condensed" panose="02070606080606020203" charset="0"/>
              <a:cs typeface="Bodoni MT Condensed" panose="02070606080606020203" charset="0"/>
            </a:endParaRPr>
          </a:p>
        </p:txBody>
      </p:sp>
      <p:pic>
        <p:nvPicPr>
          <p:cNvPr id="10" name="Espaço Reservado para Conteúdo 9"/>
          <p:cNvPicPr>
            <a:picLocks noChangeAspect="1"/>
          </p:cNvPicPr>
          <p:nvPr>
            <p:ph sz="half" idx="2"/>
          </p:nvPr>
        </p:nvPicPr>
        <p:blipFill>
          <a:blip r:embed="rId1"/>
          <a:stretch>
            <a:fillRect/>
          </a:stretch>
        </p:blipFill>
        <p:spPr>
          <a:xfrm>
            <a:off x="5954395" y="2568575"/>
            <a:ext cx="2748915" cy="2961005"/>
          </a:xfrm>
          <a:prstGeom prst="rect">
            <a:avLst/>
          </a:prstGeom>
        </p:spPr>
      </p:pic>
      <p:sp>
        <p:nvSpPr>
          <p:cNvPr id="8" name="Espaço Reservado para Texto 7"/>
          <p:cNvSpPr>
            <a:spLocks noGrp="1"/>
          </p:cNvSpPr>
          <p:nvPr>
            <p:ph type="body" sz="quarter" idx="3"/>
          </p:nvPr>
        </p:nvSpPr>
        <p:spPr>
          <a:xfrm>
            <a:off x="6205220" y="1744961"/>
            <a:ext cx="5183188" cy="823912"/>
          </a:xfrm>
        </p:spPr>
        <p:txBody>
          <a:bodyPr/>
          <a:p>
            <a:r>
              <a:rPr lang="pt-BR" altLang="en-US">
                <a:latin typeface="Bodoni MT Condensed" panose="02070606080606020203" charset="0"/>
                <a:cs typeface="Bodoni MT Condensed" panose="02070606080606020203" charset="0"/>
              </a:rPr>
              <a:t>Bateria apple  </a:t>
            </a:r>
            <a:endParaRPr lang="pt-BR" altLang="en-US">
              <a:latin typeface="Bodoni MT Condensed" panose="02070606080606020203" charset="0"/>
              <a:cs typeface="Bodoni MT Condensed" panose="02070606080606020203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215" y="2622550"/>
            <a:ext cx="2665730" cy="2665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>
                <a:latin typeface="Berlin Sans FB Demi" panose="020E0802020502020306" charset="0"/>
                <a:cs typeface="Berlin Sans FB Demi" panose="020E0802020502020306" charset="0"/>
              </a:rPr>
              <a:t>Hardware</a:t>
            </a:r>
            <a:endParaRPr lang="pt-BR" altLang="en-US">
              <a:latin typeface="Berlin Sans FB Demi" panose="020E0802020502020306" charset="0"/>
              <a:cs typeface="Berlin Sans FB Demi" panose="020E0802020502020306" charset="0"/>
            </a:endParaRP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55750" y="1744980"/>
            <a:ext cx="4441825" cy="823595"/>
          </a:xfrm>
        </p:spPr>
        <p:txBody>
          <a:bodyPr/>
          <a:p>
            <a:r>
              <a:rPr lang="pt-BR" altLang="en-US">
                <a:latin typeface="Bodoni MT Condensed" panose="02070606080606020203" charset="0"/>
                <a:cs typeface="Bodoni MT Condensed" panose="02070606080606020203" charset="0"/>
              </a:rPr>
              <a:t>Personalização</a:t>
            </a:r>
            <a:endParaRPr lang="pt-BR" altLang="en-US">
              <a:latin typeface="Bodoni MT Condensed" panose="02070606080606020203" charset="0"/>
              <a:cs typeface="Bodoni MT Condensed" panose="02070606080606020203" charset="0"/>
            </a:endParaRPr>
          </a:p>
        </p:txBody>
      </p:sp>
      <p:pic>
        <p:nvPicPr>
          <p:cNvPr id="7" name="Espaço Reservado para Conteúdo 6"/>
          <p:cNvPicPr>
            <a:picLocks noChangeAspect="1"/>
          </p:cNvPicPr>
          <p:nvPr>
            <p:ph sz="half" idx="2"/>
          </p:nvPr>
        </p:nvPicPr>
        <p:blipFill>
          <a:blip r:embed="rId1"/>
          <a:srcRect r="50776"/>
          <a:stretch>
            <a:fillRect/>
          </a:stretch>
        </p:blipFill>
        <p:spPr>
          <a:xfrm>
            <a:off x="1329690" y="2816860"/>
            <a:ext cx="2538730" cy="2900680"/>
          </a:xfrm>
          <a:prstGeom prst="rect">
            <a:avLst/>
          </a:prstGeom>
        </p:spPr>
      </p:pic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7136765" y="1690986"/>
            <a:ext cx="5183188" cy="823912"/>
          </a:xfrm>
        </p:spPr>
        <p:txBody>
          <a:bodyPr/>
          <a:p>
            <a:r>
              <a:rPr lang="pt-BR" altLang="en-US">
                <a:latin typeface="Bodoni MT Condensed" panose="02070606080606020203" charset="0"/>
                <a:cs typeface="Bodoni MT Condensed" panose="02070606080606020203" charset="0"/>
              </a:rPr>
              <a:t>Personalização</a:t>
            </a:r>
            <a:endParaRPr lang="pt-BR" altLang="en-US">
              <a:latin typeface="Bodoni MT Condensed" panose="02070606080606020203" charset="0"/>
              <a:cs typeface="Bodoni MT Condensed" panose="02070606080606020203" charset="0"/>
            </a:endParaRPr>
          </a:p>
        </p:txBody>
      </p:sp>
      <p:pic>
        <p:nvPicPr>
          <p:cNvPr id="9" name="Espaço Reservado para Conteúdo 8"/>
          <p:cNvPicPr>
            <a:picLocks noChangeAspect="1"/>
          </p:cNvPicPr>
          <p:nvPr>
            <p:ph sz="quarter" idx="4"/>
          </p:nvPr>
        </p:nvPicPr>
        <p:blipFill>
          <a:blip r:embed="rId2"/>
          <a:srcRect l="50258" t="1400" r="-197" b="-1400"/>
          <a:stretch>
            <a:fillRect/>
          </a:stretch>
        </p:blipFill>
        <p:spPr>
          <a:xfrm>
            <a:off x="7474585" y="2952115"/>
            <a:ext cx="2578100" cy="2901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7" name="Título 6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 sz="3600">
                <a:latin typeface="Arial Rounded MT Bold" panose="020F0704030504030204" charset="0"/>
                <a:cs typeface="Arial Rounded MT Bold" panose="020F0704030504030204" charset="0"/>
              </a:rPr>
              <a:t>Qual é melhor?</a:t>
            </a:r>
            <a:endParaRPr lang="pt-BR" altLang="en-US" sz="36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pt-BR" altLang="en-US" sz="2000">
                <a:latin typeface="Arial Rounded MT Bold" panose="020F0704030504030204" charset="0"/>
                <a:cs typeface="Arial Rounded MT Bold" panose="020F0704030504030204" charset="0"/>
              </a:rPr>
              <a:t>Android é mais versátil em termos de integração com diferentes plataformas. Customização: Android oferece mais flexibilidade e personalização, enquanto o iOS é mais padronizado e controlado pela Apple. Apps: Ambas as plataformas têm uma grande variedade de aplicativos, mas o iOS geralmente recebe novos aplicativos primeiro</a:t>
            </a:r>
            <a:endParaRPr lang="pt-BR" altLang="en-US" sz="2000">
              <a:latin typeface="Arial Rounded MT Bold" panose="020F0704030504030204" charset="0"/>
              <a:cs typeface="Arial Rounded MT Bold" panose="020F0704030504030204" charset="0"/>
            </a:endParaRPr>
          </a:p>
          <a:p>
            <a:r>
              <a:rPr lang="pt-BR" altLang="en-US" sz="2000">
                <a:latin typeface="Arial Rounded MT Bold" panose="020F0704030504030204" charset="0"/>
                <a:cs typeface="Arial Rounded MT Bold" panose="020F0704030504030204" charset="0"/>
              </a:rPr>
              <a:t>android vence em variedade e pordutividade,o iphone é uma compra melhor para criadores de macbook.Por isso na minha opinião Android é melhor.</a:t>
            </a:r>
            <a:endParaRPr lang="pt-BR" altLang="en-US" sz="2000">
              <a:latin typeface="Arial Rounded MT Bold" panose="020F0704030504030204" charset="0"/>
              <a:cs typeface="Arial Rounded MT Bold" panose="020F0704030504030204" charset="0"/>
            </a:endParaRPr>
          </a:p>
        </p:txBody>
      </p:sp>
      <p:pic>
        <p:nvPicPr>
          <p:cNvPr id="9" name="Imagem 8">
            <a:hlinkClick r:id="rId1" tooltip="" action="ppaction://hlinkfile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1705" y="3957955"/>
            <a:ext cx="4121785" cy="2596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8" presetClass="exit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16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1309</Words>
  <Application>WPS Presentation</Application>
  <PresentationFormat>宽屏</PresentationFormat>
  <Paragraphs>34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9" baseType="lpstr">
      <vt:lpstr>Arial</vt:lpstr>
      <vt:lpstr>SimSun</vt:lpstr>
      <vt:lpstr>Wingdings</vt:lpstr>
      <vt:lpstr>Calibri Light</vt:lpstr>
      <vt:lpstr>Algerian</vt:lpstr>
      <vt:lpstr>Century</vt:lpstr>
      <vt:lpstr>Arial Rounded MT Bold</vt:lpstr>
      <vt:lpstr>Berlin Sans FB Demi</vt:lpstr>
      <vt:lpstr>Bodoni MT Condensed</vt:lpstr>
      <vt:lpstr>Microsoft YaHei</vt:lpstr>
      <vt:lpstr>Arial Unicode MS</vt:lpstr>
      <vt:lpstr>Calibri</vt:lpstr>
      <vt:lpstr>Office Theme</vt:lpstr>
      <vt:lpstr>ANDROID vs APPLE </vt:lpstr>
      <vt:lpstr>Android </vt:lpstr>
      <vt:lpstr>IOS </vt:lpstr>
      <vt:lpstr>hardware</vt:lpstr>
      <vt:lpstr>Hardware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 12</dc:creator>
  <cp:lastModifiedBy>PC 18</cp:lastModifiedBy>
  <cp:revision>5</cp:revision>
  <dcterms:created xsi:type="dcterms:W3CDTF">2024-04-09T17:39:00Z</dcterms:created>
  <dcterms:modified xsi:type="dcterms:W3CDTF">2024-04-10T14:43:33Z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1046-12.2.0.16731</vt:lpwstr>
  </property>
  <property fmtid="{D5CDD505-2E9C-101B-9397-08002B2CF9AE}" pid="3" name="ICV">
    <vt:lpwstr>0CEF92703C28442785F43E9556DD5C91_13</vt:lpwstr>
  </property>
</Properties>
</file>